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firstSlideNum="0" strictFirstAndLastChars="0" saveSubsetFonts="1" showSpecialPlsOnTitleSld="0">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23" roundtripDataSignature="AMtx7mhwDKgUtJ9RHMONtIUZhwMG4SOW4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11" Type="http://schemas.openxmlformats.org/officeDocument/2006/relationships/slide" Target="slides/slide7.xml"/><Relationship Id="rId22" Type="http://schemas.openxmlformats.org/officeDocument/2006/relationships/slide" Target="slides/slide18.xml"/><Relationship Id="rId10" Type="http://schemas.openxmlformats.org/officeDocument/2006/relationships/slide" Target="slides/slide6.xml"/><Relationship Id="rId21" Type="http://schemas.openxmlformats.org/officeDocument/2006/relationships/slide" Target="slides/slide17.xml"/><Relationship Id="rId13" Type="http://schemas.openxmlformats.org/officeDocument/2006/relationships/slide" Target="slides/slide9.xml"/><Relationship Id="rId12" Type="http://schemas.openxmlformats.org/officeDocument/2006/relationships/slide" Target="slides/slide8.xml"/><Relationship Id="rId23" Type="http://customschemas.google.com/relationships/presentationmetadata" Target="meta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5" Type="http://schemas.openxmlformats.org/officeDocument/2006/relationships/slide" Target="slides/slide1.xml"/><Relationship Id="rId19" Type="http://schemas.openxmlformats.org/officeDocument/2006/relationships/slide" Target="slides/slide15.xml"/><Relationship Id="rId6" Type="http://schemas.openxmlformats.org/officeDocument/2006/relationships/slide" Target="slides/slide2.xml"/><Relationship Id="rId18" Type="http://schemas.openxmlformats.org/officeDocument/2006/relationships/slide" Target="slides/slide14.xml"/><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 name="Google Shape;86;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0" name="Google Shape;160;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7" name="Google Shape;167;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5" name="Google Shape;175;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4" name="Google Shape;184;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2" name="Google Shape;192;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p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4" name="Google Shape;204;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p1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3" name="Google Shape;213;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p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0" name="Google Shape;220;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p1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9" name="Google Shape;229;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2" name="Google Shape;92;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1" name="Google Shape;101;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8" name="Google Shape;108;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6" name="Google Shape;116;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4" name="Google Shape;124;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3" name="Google Shape;133;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2" name="Google Shape;142;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1" name="Google Shape;151;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20"/>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20"/>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 name="Google Shape;18;p2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2" name="Shape 72"/>
        <p:cNvGrpSpPr/>
        <p:nvPr/>
      </p:nvGrpSpPr>
      <p:grpSpPr>
        <a:xfrm>
          <a:off x="0" y="0"/>
          <a:ext cx="0" cy="0"/>
          <a:chOff x="0" y="0"/>
          <a:chExt cx="0" cy="0"/>
        </a:xfrm>
      </p:grpSpPr>
      <p:sp>
        <p:nvSpPr>
          <p:cNvPr id="73" name="Google Shape;73;p2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29"/>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 name="Google Shape;75;p2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2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2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30"/>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30"/>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 name="Google Shape;81;p3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3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3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2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2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 name="Google Shape;24;p2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2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2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22"/>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22"/>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0" name="Google Shape;30;p2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2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2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2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23"/>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 name="Google Shape;36;p23"/>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 name="Google Shape;37;p2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2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2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24"/>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24"/>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 name="Google Shape;43;p24"/>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 name="Google Shape;44;p24"/>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 name="Google Shape;45;p24"/>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 name="Google Shape;46;p2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2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2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2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2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2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2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4" name="Shape 54"/>
        <p:cNvGrpSpPr/>
        <p:nvPr/>
      </p:nvGrpSpPr>
      <p:grpSpPr>
        <a:xfrm>
          <a:off x="0" y="0"/>
          <a:ext cx="0" cy="0"/>
          <a:chOff x="0" y="0"/>
          <a:chExt cx="0" cy="0"/>
        </a:xfrm>
      </p:grpSpPr>
      <p:sp>
        <p:nvSpPr>
          <p:cNvPr id="55" name="Google Shape;55;p2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2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2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 name="Shape 58"/>
        <p:cNvGrpSpPr/>
        <p:nvPr/>
      </p:nvGrpSpPr>
      <p:grpSpPr>
        <a:xfrm>
          <a:off x="0" y="0"/>
          <a:ext cx="0" cy="0"/>
          <a:chOff x="0" y="0"/>
          <a:chExt cx="0" cy="0"/>
        </a:xfrm>
      </p:grpSpPr>
      <p:sp>
        <p:nvSpPr>
          <p:cNvPr id="59" name="Google Shape;59;p27"/>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27"/>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1" name="Google Shape;61;p27"/>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2" name="Google Shape;62;p2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2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2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 name="Shape 65"/>
        <p:cNvGrpSpPr/>
        <p:nvPr/>
      </p:nvGrpSpPr>
      <p:grpSpPr>
        <a:xfrm>
          <a:off x="0" y="0"/>
          <a:ext cx="0" cy="0"/>
          <a:chOff x="0" y="0"/>
          <a:chExt cx="0" cy="0"/>
        </a:xfrm>
      </p:grpSpPr>
      <p:sp>
        <p:nvSpPr>
          <p:cNvPr id="66" name="Google Shape;66;p28"/>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28"/>
          <p:cNvSpPr/>
          <p:nvPr>
            <p:ph idx="2" type="pic"/>
          </p:nvPr>
        </p:nvSpPr>
        <p:spPr>
          <a:xfrm>
            <a:off x="5183188" y="987425"/>
            <a:ext cx="6172200" cy="4873625"/>
          </a:xfrm>
          <a:prstGeom prst="rect">
            <a:avLst/>
          </a:prstGeom>
          <a:noFill/>
          <a:ln>
            <a:noFill/>
          </a:ln>
        </p:spPr>
      </p:sp>
      <p:sp>
        <p:nvSpPr>
          <p:cNvPr id="68" name="Google Shape;68;p28"/>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 name="Google Shape;69;p2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2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2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9"/>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1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1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1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0.png"/><Relationship Id="rId4" Type="http://schemas.openxmlformats.org/officeDocument/2006/relationships/image" Target="../media/image7.png"/><Relationship Id="rId5"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hyperlink" Target="https://en.wikipedia.org/wiki/List_of_neighbourhoods_in_Mumbai"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
          <p:cNvSpPr txBox="1"/>
          <p:nvPr>
            <p:ph type="ctrTitle"/>
          </p:nvPr>
        </p:nvSpPr>
        <p:spPr>
          <a:xfrm>
            <a:off x="1524000" y="1620076"/>
            <a:ext cx="9144000" cy="2387600"/>
          </a:xfrm>
          <a:prstGeom prst="rect">
            <a:avLst/>
          </a:prstGeom>
          <a:noFill/>
          <a:ln>
            <a:noFill/>
          </a:ln>
        </p:spPr>
        <p:txBody>
          <a:bodyPr anchorCtr="0" anchor="b" bIns="45700" lIns="91425" spcFirstLastPara="1" rIns="91425" wrap="square" tIns="45700">
            <a:normAutofit fontScale="90000"/>
          </a:bodyPr>
          <a:lstStyle/>
          <a:p>
            <a:pPr indent="0" lvl="0" marL="0" rtl="0" algn="ctr">
              <a:lnSpc>
                <a:spcPct val="90000"/>
              </a:lnSpc>
              <a:spcBef>
                <a:spcPts val="0"/>
              </a:spcBef>
              <a:spcAft>
                <a:spcPts val="0"/>
              </a:spcAft>
              <a:buClr>
                <a:schemeClr val="dk1"/>
              </a:buClr>
              <a:buSzPct val="100000"/>
              <a:buFont typeface="Calibri"/>
              <a:buNone/>
            </a:pPr>
            <a:r>
              <a:rPr lang="en-US"/>
              <a:t>Analyzing the Neighborhoods in Mumbai for Starting a Restaurant</a:t>
            </a:r>
            <a:endParaRPr/>
          </a:p>
        </p:txBody>
      </p:sp>
      <p:sp>
        <p:nvSpPr>
          <p:cNvPr id="89" name="Google Shape;89;p1"/>
          <p:cNvSpPr txBox="1"/>
          <p:nvPr>
            <p:ph idx="1" type="subTitle"/>
          </p:nvPr>
        </p:nvSpPr>
        <p:spPr>
          <a:xfrm>
            <a:off x="1524000" y="4007675"/>
            <a:ext cx="9144000" cy="1655762"/>
          </a:xfrm>
          <a:prstGeom prst="rect">
            <a:avLst/>
          </a:prstGeom>
          <a:noFill/>
          <a:ln>
            <a:noFill/>
          </a:ln>
        </p:spPr>
        <p:txBody>
          <a:bodyPr anchorCtr="0" anchor="t" bIns="45700" lIns="91425" spcFirstLastPara="1" rIns="91425" wrap="square" tIns="45700">
            <a:normAutofit/>
          </a:bodyPr>
          <a:lstStyle/>
          <a:p>
            <a:pPr indent="0" lvl="0" marL="0" rtl="0" algn="ctr">
              <a:lnSpc>
                <a:spcPct val="150000"/>
              </a:lnSpc>
              <a:spcBef>
                <a:spcPts val="0"/>
              </a:spcBef>
              <a:spcAft>
                <a:spcPts val="0"/>
              </a:spcAft>
              <a:buClr>
                <a:schemeClr val="dk1"/>
              </a:buClr>
              <a:buSzPts val="1100"/>
              <a:buFont typeface="Arial"/>
              <a:buNone/>
            </a:pPr>
            <a:r>
              <a:rPr lang="en-US" sz="1500">
                <a:latin typeface="Times New Roman"/>
                <a:ea typeface="Times New Roman"/>
                <a:cs typeface="Times New Roman"/>
                <a:sym typeface="Times New Roman"/>
              </a:rPr>
              <a:t>By: Sam Nguyen</a:t>
            </a:r>
            <a:endParaRPr sz="1500">
              <a:latin typeface="Times New Roman"/>
              <a:ea typeface="Times New Roman"/>
              <a:cs typeface="Times New Roman"/>
              <a:sym typeface="Times New Roman"/>
            </a:endParaRPr>
          </a:p>
          <a:p>
            <a:pPr indent="0" lvl="0" marL="0" rtl="0" algn="ctr">
              <a:lnSpc>
                <a:spcPct val="150000"/>
              </a:lnSpc>
              <a:spcBef>
                <a:spcPts val="0"/>
              </a:spcBef>
              <a:spcAft>
                <a:spcPts val="0"/>
              </a:spcAft>
              <a:buClr>
                <a:schemeClr val="dk1"/>
              </a:buClr>
              <a:buSzPts val="1100"/>
              <a:buFont typeface="Arial"/>
              <a:buNone/>
            </a:pPr>
            <a:r>
              <a:rPr lang="en-US" sz="1500">
                <a:latin typeface="Times New Roman"/>
                <a:ea typeface="Times New Roman"/>
                <a:cs typeface="Times New Roman"/>
                <a:sym typeface="Times New Roman"/>
              </a:rPr>
              <a:t>Date: August 29, 2024</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1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Results</a:t>
            </a:r>
            <a:endParaRPr/>
          </a:p>
        </p:txBody>
      </p:sp>
      <p:sp>
        <p:nvSpPr>
          <p:cNvPr id="163" name="Google Shape;163;p10"/>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Each neighborhood received a cluster label based on clustering by the KMeans algorithm</a:t>
            </a:r>
            <a:endParaRPr/>
          </a:p>
          <a:p>
            <a:pPr indent="-228600" lvl="0" marL="228600" rtl="0" algn="l">
              <a:lnSpc>
                <a:spcPct val="90000"/>
              </a:lnSpc>
              <a:spcBef>
                <a:spcPts val="1000"/>
              </a:spcBef>
              <a:spcAft>
                <a:spcPts val="0"/>
              </a:spcAft>
              <a:buClr>
                <a:schemeClr val="dk1"/>
              </a:buClr>
              <a:buSzPts val="2800"/>
              <a:buChar char="•"/>
            </a:pPr>
            <a:r>
              <a:rPr lang="en-US"/>
              <a:t>The Cluster Label column along with the Location, Latitude, and Longitude columns were added to the top 10 most common venues dataframe to provide the final results</a:t>
            </a:r>
            <a:endParaRPr/>
          </a:p>
          <a:p>
            <a:pPr indent="-228600" lvl="0" marL="228600" rtl="0" algn="l">
              <a:lnSpc>
                <a:spcPct val="90000"/>
              </a:lnSpc>
              <a:spcBef>
                <a:spcPts val="1000"/>
              </a:spcBef>
              <a:spcAft>
                <a:spcPts val="0"/>
              </a:spcAft>
              <a:buClr>
                <a:schemeClr val="dk1"/>
              </a:buClr>
              <a:buSzPts val="2800"/>
              <a:buChar char="•"/>
            </a:pPr>
            <a:r>
              <a:rPr lang="en-US"/>
              <a:t>This dataframe is shown on the next slide</a:t>
            </a:r>
            <a:endParaRPr/>
          </a:p>
        </p:txBody>
      </p:sp>
      <p:sp>
        <p:nvSpPr>
          <p:cNvPr id="164" name="Google Shape;164;p1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1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Results Continued</a:t>
            </a:r>
            <a:endParaRPr/>
          </a:p>
        </p:txBody>
      </p:sp>
      <p:sp>
        <p:nvSpPr>
          <p:cNvPr id="170" name="Google Shape;170;p1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171" name="Google Shape;171;p11"/>
          <p:cNvPicPr preferRelativeResize="0"/>
          <p:nvPr/>
        </p:nvPicPr>
        <p:blipFill rotWithShape="1">
          <a:blip r:embed="rId3">
            <a:alphaModFix/>
          </a:blip>
          <a:srcRect b="0" l="0" r="0" t="0"/>
          <a:stretch/>
        </p:blipFill>
        <p:spPr>
          <a:xfrm>
            <a:off x="838200" y="1273215"/>
            <a:ext cx="10515600" cy="4467828"/>
          </a:xfrm>
          <a:prstGeom prst="rect">
            <a:avLst/>
          </a:prstGeom>
          <a:noFill/>
          <a:ln>
            <a:noFill/>
          </a:ln>
        </p:spPr>
      </p:pic>
      <p:sp>
        <p:nvSpPr>
          <p:cNvPr id="172" name="Google Shape;172;p11"/>
          <p:cNvSpPr txBox="1"/>
          <p:nvPr/>
        </p:nvSpPr>
        <p:spPr>
          <a:xfrm>
            <a:off x="1238491" y="5891514"/>
            <a:ext cx="9398643"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Figure 8: First 10 rows of clustering neighborhoods in Mumbai dataframe</a:t>
            </a:r>
            <a:endParaRPr sz="1800">
              <a:solidFill>
                <a:schemeClr val="dk1"/>
              </a:solidFill>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1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Results Continued – Cluster 1</a:t>
            </a:r>
            <a:endParaRPr/>
          </a:p>
        </p:txBody>
      </p:sp>
      <p:sp>
        <p:nvSpPr>
          <p:cNvPr id="178" name="Google Shape;178;p12"/>
          <p:cNvSpPr txBox="1"/>
          <p:nvPr>
            <p:ph idx="1" type="body"/>
          </p:nvPr>
        </p:nvSpPr>
        <p:spPr>
          <a:xfrm>
            <a:off x="838200" y="1468262"/>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Analyzing each cluster individually</a:t>
            </a:r>
            <a:endParaRPr/>
          </a:p>
          <a:p>
            <a:pPr indent="-50800" lvl="0" marL="228600" rtl="0" algn="l">
              <a:lnSpc>
                <a:spcPct val="90000"/>
              </a:lnSpc>
              <a:spcBef>
                <a:spcPts val="1000"/>
              </a:spcBef>
              <a:spcAft>
                <a:spcPts val="0"/>
              </a:spcAft>
              <a:buClr>
                <a:schemeClr val="dk1"/>
              </a:buClr>
              <a:buSzPts val="2800"/>
              <a:buNone/>
            </a:pPr>
            <a:r>
              <a:t/>
            </a:r>
            <a:endParaRPr/>
          </a:p>
        </p:txBody>
      </p:sp>
      <p:pic>
        <p:nvPicPr>
          <p:cNvPr id="179" name="Google Shape;179;p12"/>
          <p:cNvPicPr preferRelativeResize="0"/>
          <p:nvPr/>
        </p:nvPicPr>
        <p:blipFill rotWithShape="1">
          <a:blip r:embed="rId3">
            <a:alphaModFix/>
          </a:blip>
          <a:srcRect b="0" l="0" r="0" t="0"/>
          <a:stretch/>
        </p:blipFill>
        <p:spPr>
          <a:xfrm>
            <a:off x="1174171" y="2079874"/>
            <a:ext cx="9843657" cy="3739726"/>
          </a:xfrm>
          <a:prstGeom prst="rect">
            <a:avLst/>
          </a:prstGeom>
          <a:noFill/>
          <a:ln>
            <a:noFill/>
          </a:ln>
        </p:spPr>
      </p:pic>
      <p:sp>
        <p:nvSpPr>
          <p:cNvPr id="180" name="Google Shape;180;p12"/>
          <p:cNvSpPr txBox="1"/>
          <p:nvPr/>
        </p:nvSpPr>
        <p:spPr>
          <a:xfrm>
            <a:off x="5087137" y="5819600"/>
            <a:ext cx="201772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Figure 9: Cluster 1</a:t>
            </a:r>
            <a:endParaRPr/>
          </a:p>
        </p:txBody>
      </p:sp>
      <p:sp>
        <p:nvSpPr>
          <p:cNvPr id="181" name="Google Shape;181;p1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1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Results Continued – Cluster 2</a:t>
            </a:r>
            <a:endParaRPr/>
          </a:p>
        </p:txBody>
      </p:sp>
      <p:sp>
        <p:nvSpPr>
          <p:cNvPr id="187" name="Google Shape;187;p1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188" name="Google Shape;188;p13"/>
          <p:cNvPicPr preferRelativeResize="0"/>
          <p:nvPr/>
        </p:nvPicPr>
        <p:blipFill rotWithShape="1">
          <a:blip r:embed="rId3">
            <a:alphaModFix/>
          </a:blip>
          <a:srcRect b="0" l="0" r="0" t="0"/>
          <a:stretch/>
        </p:blipFill>
        <p:spPr>
          <a:xfrm>
            <a:off x="838200" y="1669573"/>
            <a:ext cx="10515600" cy="4094619"/>
          </a:xfrm>
          <a:prstGeom prst="rect">
            <a:avLst/>
          </a:prstGeom>
          <a:noFill/>
          <a:ln>
            <a:noFill/>
          </a:ln>
        </p:spPr>
      </p:pic>
      <p:sp>
        <p:nvSpPr>
          <p:cNvPr id="189" name="Google Shape;189;p13"/>
          <p:cNvSpPr txBox="1"/>
          <p:nvPr/>
        </p:nvSpPr>
        <p:spPr>
          <a:xfrm>
            <a:off x="5062959" y="5766041"/>
            <a:ext cx="2066081"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Figure 10: Cluster 2</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1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Results Continued – Cluster 3, 4, and 5</a:t>
            </a:r>
            <a:endParaRPr/>
          </a:p>
        </p:txBody>
      </p:sp>
      <p:sp>
        <p:nvSpPr>
          <p:cNvPr id="195" name="Google Shape;195;p1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196" name="Google Shape;196;p14"/>
          <p:cNvPicPr preferRelativeResize="0"/>
          <p:nvPr/>
        </p:nvPicPr>
        <p:blipFill rotWithShape="1">
          <a:blip r:embed="rId3">
            <a:alphaModFix/>
          </a:blip>
          <a:srcRect b="0" l="0" r="0" t="0"/>
          <a:stretch/>
        </p:blipFill>
        <p:spPr>
          <a:xfrm>
            <a:off x="838200" y="1690688"/>
            <a:ext cx="10515600" cy="1746993"/>
          </a:xfrm>
          <a:prstGeom prst="rect">
            <a:avLst/>
          </a:prstGeom>
          <a:noFill/>
          <a:ln>
            <a:noFill/>
          </a:ln>
        </p:spPr>
      </p:pic>
      <p:pic>
        <p:nvPicPr>
          <p:cNvPr id="197" name="Google Shape;197;p14"/>
          <p:cNvPicPr preferRelativeResize="0"/>
          <p:nvPr/>
        </p:nvPicPr>
        <p:blipFill rotWithShape="1">
          <a:blip r:embed="rId4">
            <a:alphaModFix/>
          </a:blip>
          <a:srcRect b="0" l="0" r="0" t="0"/>
          <a:stretch/>
        </p:blipFill>
        <p:spPr>
          <a:xfrm>
            <a:off x="838200" y="3694869"/>
            <a:ext cx="10515600" cy="1068375"/>
          </a:xfrm>
          <a:prstGeom prst="rect">
            <a:avLst/>
          </a:prstGeom>
          <a:noFill/>
          <a:ln>
            <a:noFill/>
          </a:ln>
        </p:spPr>
      </p:pic>
      <p:pic>
        <p:nvPicPr>
          <p:cNvPr id="198" name="Google Shape;198;p14"/>
          <p:cNvPicPr preferRelativeResize="0"/>
          <p:nvPr/>
        </p:nvPicPr>
        <p:blipFill rotWithShape="1">
          <a:blip r:embed="rId5">
            <a:alphaModFix/>
          </a:blip>
          <a:srcRect b="0" l="0" r="0" t="0"/>
          <a:stretch/>
        </p:blipFill>
        <p:spPr>
          <a:xfrm>
            <a:off x="838196" y="5020432"/>
            <a:ext cx="10515603" cy="1051236"/>
          </a:xfrm>
          <a:prstGeom prst="rect">
            <a:avLst/>
          </a:prstGeom>
          <a:noFill/>
          <a:ln>
            <a:noFill/>
          </a:ln>
        </p:spPr>
      </p:pic>
      <p:sp>
        <p:nvSpPr>
          <p:cNvPr id="199" name="Google Shape;199;p14"/>
          <p:cNvSpPr txBox="1"/>
          <p:nvPr/>
        </p:nvSpPr>
        <p:spPr>
          <a:xfrm>
            <a:off x="5087137" y="3261104"/>
            <a:ext cx="201772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Figure 11: Cluster 3</a:t>
            </a:r>
            <a:endParaRPr/>
          </a:p>
        </p:txBody>
      </p:sp>
      <p:sp>
        <p:nvSpPr>
          <p:cNvPr id="200" name="Google Shape;200;p14"/>
          <p:cNvSpPr txBox="1"/>
          <p:nvPr/>
        </p:nvSpPr>
        <p:spPr>
          <a:xfrm>
            <a:off x="5031128" y="4656333"/>
            <a:ext cx="2129741"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Figure 12: Cluster 4</a:t>
            </a:r>
            <a:endParaRPr/>
          </a:p>
        </p:txBody>
      </p:sp>
      <p:sp>
        <p:nvSpPr>
          <p:cNvPr id="201" name="Google Shape;201;p14"/>
          <p:cNvSpPr txBox="1"/>
          <p:nvPr/>
        </p:nvSpPr>
        <p:spPr>
          <a:xfrm>
            <a:off x="5066566" y="5844677"/>
            <a:ext cx="205886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Figure 13: Cluster 5</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1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Results Continued</a:t>
            </a:r>
            <a:endParaRPr/>
          </a:p>
        </p:txBody>
      </p:sp>
      <p:sp>
        <p:nvSpPr>
          <p:cNvPr id="207" name="Google Shape;207;p15"/>
          <p:cNvSpPr txBox="1"/>
          <p:nvPr>
            <p:ph idx="1" type="body"/>
          </p:nvPr>
        </p:nvSpPr>
        <p:spPr>
          <a:xfrm>
            <a:off x="838199" y="1629517"/>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000"/>
              <a:buChar char="•"/>
            </a:pPr>
            <a:r>
              <a:rPr lang="en-US" sz="2000"/>
              <a:t>Visualization of neighborhood clusters was done using Folium in python</a:t>
            </a:r>
            <a:endParaRPr/>
          </a:p>
          <a:p>
            <a:pPr indent="-228600" lvl="0" marL="228600" rtl="0" algn="l">
              <a:lnSpc>
                <a:spcPct val="90000"/>
              </a:lnSpc>
              <a:spcBef>
                <a:spcPts val="1000"/>
              </a:spcBef>
              <a:spcAft>
                <a:spcPts val="0"/>
              </a:spcAft>
              <a:buClr>
                <a:schemeClr val="dk1"/>
              </a:buClr>
              <a:buSzPts val="2000"/>
              <a:buChar char="•"/>
            </a:pPr>
            <a:r>
              <a:rPr lang="en-US" sz="2000"/>
              <a:t>Different clusters correspond to different colors</a:t>
            </a:r>
            <a:endParaRPr/>
          </a:p>
        </p:txBody>
      </p:sp>
      <p:pic>
        <p:nvPicPr>
          <p:cNvPr id="208" name="Google Shape;208;p15"/>
          <p:cNvPicPr preferRelativeResize="0"/>
          <p:nvPr/>
        </p:nvPicPr>
        <p:blipFill rotWithShape="1">
          <a:blip r:embed="rId3">
            <a:alphaModFix/>
          </a:blip>
          <a:srcRect b="0" l="0" r="0" t="0"/>
          <a:stretch/>
        </p:blipFill>
        <p:spPr>
          <a:xfrm>
            <a:off x="2711288" y="2426322"/>
            <a:ext cx="6779953" cy="3719837"/>
          </a:xfrm>
          <a:prstGeom prst="rect">
            <a:avLst/>
          </a:prstGeom>
          <a:noFill/>
          <a:ln>
            <a:noFill/>
          </a:ln>
        </p:spPr>
      </p:pic>
      <p:sp>
        <p:nvSpPr>
          <p:cNvPr id="209" name="Google Shape;209;p15"/>
          <p:cNvSpPr txBox="1"/>
          <p:nvPr/>
        </p:nvSpPr>
        <p:spPr>
          <a:xfrm>
            <a:off x="4244050" y="6099859"/>
            <a:ext cx="3703899"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Figure 14: Visualizing the clustering of neighborhoods in Mumbai </a:t>
            </a:r>
            <a:endParaRPr sz="1800">
              <a:solidFill>
                <a:schemeClr val="dk1"/>
              </a:solidFill>
              <a:latin typeface="Calibri"/>
              <a:ea typeface="Calibri"/>
              <a:cs typeface="Calibri"/>
              <a:sym typeface="Calibri"/>
            </a:endParaRPr>
          </a:p>
        </p:txBody>
      </p:sp>
      <p:sp>
        <p:nvSpPr>
          <p:cNvPr id="210" name="Google Shape;210;p1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1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Discussion</a:t>
            </a:r>
            <a:endParaRPr/>
          </a:p>
        </p:txBody>
      </p:sp>
      <p:sp>
        <p:nvSpPr>
          <p:cNvPr id="216" name="Google Shape;216;p16"/>
          <p:cNvSpPr txBox="1"/>
          <p:nvPr>
            <p:ph idx="1" type="body"/>
          </p:nvPr>
        </p:nvSpPr>
        <p:spPr>
          <a:xfrm>
            <a:off x="838200" y="1690688"/>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400"/>
              <a:buChar char="•"/>
            </a:pPr>
            <a:r>
              <a:rPr lang="en-US" sz="2400"/>
              <a:t>By analyzing the clusters, it is evident that neighborhoods in cluster 3, 4, and 5 are not well suited for a new restaurant since they contain a high degree of other venues like train station, bus station, fish market, gym and smoke shop</a:t>
            </a:r>
            <a:endParaRPr sz="2400"/>
          </a:p>
          <a:p>
            <a:pPr indent="-228600" lvl="0" marL="228600" rtl="0" algn="l">
              <a:lnSpc>
                <a:spcPct val="90000"/>
              </a:lnSpc>
              <a:spcBef>
                <a:spcPts val="1000"/>
              </a:spcBef>
              <a:spcAft>
                <a:spcPts val="0"/>
              </a:spcAft>
              <a:buClr>
                <a:schemeClr val="dk1"/>
              </a:buClr>
              <a:buSzPts val="2400"/>
              <a:buChar char="•"/>
            </a:pPr>
            <a:r>
              <a:rPr lang="en-US" sz="2400"/>
              <a:t>Comparing clusters 1 and 2, we find that neighborhoods in cluster 1 contain a much higher degree of food joints</a:t>
            </a:r>
            <a:endParaRPr/>
          </a:p>
          <a:p>
            <a:pPr indent="-228600" lvl="0" marL="228600" rtl="0" algn="l">
              <a:lnSpc>
                <a:spcPct val="90000"/>
              </a:lnSpc>
              <a:spcBef>
                <a:spcPts val="1000"/>
              </a:spcBef>
              <a:spcAft>
                <a:spcPts val="0"/>
              </a:spcAft>
              <a:buClr>
                <a:schemeClr val="dk1"/>
              </a:buClr>
              <a:buSzPts val="2400"/>
              <a:buChar char="•"/>
            </a:pPr>
            <a:r>
              <a:rPr lang="en-US" sz="2400"/>
              <a:t>Neighborhoods in cluster 2 contain many other venues like soccer field, flea market, smoke shop, gym, train station, dance studio and music store</a:t>
            </a:r>
            <a:endParaRPr sz="2400"/>
          </a:p>
          <a:p>
            <a:pPr indent="-228600" lvl="0" marL="228600" rtl="0" algn="l">
              <a:lnSpc>
                <a:spcPct val="90000"/>
              </a:lnSpc>
              <a:spcBef>
                <a:spcPts val="1000"/>
              </a:spcBef>
              <a:spcAft>
                <a:spcPts val="0"/>
              </a:spcAft>
              <a:buClr>
                <a:schemeClr val="dk1"/>
              </a:buClr>
              <a:buSzPts val="2400"/>
              <a:buChar char="•"/>
            </a:pPr>
            <a:r>
              <a:rPr lang="en-US" sz="2400"/>
              <a:t>Thus, the most optimal neighborhoods for starting a restaurant are in cluster 1</a:t>
            </a:r>
            <a:endParaRPr/>
          </a:p>
        </p:txBody>
      </p:sp>
      <p:sp>
        <p:nvSpPr>
          <p:cNvPr id="217" name="Google Shape;217;p1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1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Discussion Continued</a:t>
            </a:r>
            <a:endParaRPr/>
          </a:p>
        </p:txBody>
      </p:sp>
      <p:sp>
        <p:nvSpPr>
          <p:cNvPr id="223" name="Google Shape;223;p17"/>
          <p:cNvSpPr txBox="1"/>
          <p:nvPr>
            <p:ph idx="1" type="body"/>
          </p:nvPr>
        </p:nvSpPr>
        <p:spPr>
          <a:xfrm>
            <a:off x="838200" y="1469259"/>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Plotting final results using Folium library in python</a:t>
            </a:r>
            <a:endParaRPr/>
          </a:p>
          <a:p>
            <a:pPr indent="-50800" lvl="0" marL="228600" rtl="0" algn="l">
              <a:lnSpc>
                <a:spcPct val="90000"/>
              </a:lnSpc>
              <a:spcBef>
                <a:spcPts val="1000"/>
              </a:spcBef>
              <a:spcAft>
                <a:spcPts val="0"/>
              </a:spcAft>
              <a:buClr>
                <a:schemeClr val="dk1"/>
              </a:buClr>
              <a:buSzPts val="2800"/>
              <a:buNone/>
            </a:pPr>
            <a:r>
              <a:t/>
            </a:r>
            <a:endParaRPr/>
          </a:p>
        </p:txBody>
      </p:sp>
      <p:sp>
        <p:nvSpPr>
          <p:cNvPr id="224" name="Google Shape;224;p1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225" name="Google Shape;225;p17"/>
          <p:cNvPicPr preferRelativeResize="0"/>
          <p:nvPr/>
        </p:nvPicPr>
        <p:blipFill rotWithShape="1">
          <a:blip r:embed="rId3">
            <a:alphaModFix/>
          </a:blip>
          <a:srcRect b="0" l="0" r="0" t="0"/>
          <a:stretch/>
        </p:blipFill>
        <p:spPr>
          <a:xfrm>
            <a:off x="2354001" y="1979275"/>
            <a:ext cx="7483997" cy="4028173"/>
          </a:xfrm>
          <a:prstGeom prst="rect">
            <a:avLst/>
          </a:prstGeom>
          <a:noFill/>
          <a:ln>
            <a:noFill/>
          </a:ln>
        </p:spPr>
      </p:pic>
      <p:sp>
        <p:nvSpPr>
          <p:cNvPr id="226" name="Google Shape;226;p17"/>
          <p:cNvSpPr txBox="1"/>
          <p:nvPr/>
        </p:nvSpPr>
        <p:spPr>
          <a:xfrm>
            <a:off x="3179178" y="6019169"/>
            <a:ext cx="5833641"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Figure 15: Neighborhoods in Mumbai that are most suited for starting a new restaurant (Cluster 1)</a:t>
            </a:r>
            <a:endParaRPr sz="1800">
              <a:solidFill>
                <a:schemeClr val="dk1"/>
              </a:solidFill>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1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Conclusion</a:t>
            </a:r>
            <a:endParaRPr/>
          </a:p>
        </p:txBody>
      </p:sp>
      <p:sp>
        <p:nvSpPr>
          <p:cNvPr id="232" name="Google Shape;232;p18"/>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In this project, the neighborhoods in Mumbai, India have been successfully analyzed for determining which would be the best neighborhoods for opening a new restaurant</a:t>
            </a:r>
            <a:endParaRPr/>
          </a:p>
          <a:p>
            <a:pPr indent="-228600" lvl="0" marL="228600" rtl="0" algn="l">
              <a:lnSpc>
                <a:spcPct val="90000"/>
              </a:lnSpc>
              <a:spcBef>
                <a:spcPts val="1000"/>
              </a:spcBef>
              <a:spcAft>
                <a:spcPts val="0"/>
              </a:spcAft>
              <a:buClr>
                <a:schemeClr val="dk1"/>
              </a:buClr>
              <a:buSzPts val="2800"/>
              <a:buChar char="•"/>
            </a:pPr>
            <a:r>
              <a:rPr lang="en-US"/>
              <a:t>Based on the analysis carried out, neighborhoods in cluster 1 are recommended as locations for the new restaurant</a:t>
            </a:r>
            <a:endParaRPr/>
          </a:p>
          <a:p>
            <a:pPr indent="-228600" lvl="0" marL="228600" rtl="0" algn="l">
              <a:lnSpc>
                <a:spcPct val="90000"/>
              </a:lnSpc>
              <a:spcBef>
                <a:spcPts val="1000"/>
              </a:spcBef>
              <a:spcAft>
                <a:spcPts val="0"/>
              </a:spcAft>
              <a:buClr>
                <a:schemeClr val="dk1"/>
              </a:buClr>
              <a:buSzPts val="2800"/>
              <a:buChar char="•"/>
            </a:pPr>
            <a:r>
              <a:rPr lang="en-US"/>
              <a:t>The stakeholders and investors can further tune this by considering various other factors like transport, legal requirements, and costs associated which were out of the scope for this project and thus were not considered</a:t>
            </a:r>
            <a:endParaRPr/>
          </a:p>
        </p:txBody>
      </p:sp>
      <p:sp>
        <p:nvSpPr>
          <p:cNvPr id="233" name="Google Shape;233;p1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Introduction</a:t>
            </a:r>
            <a:endParaRPr/>
          </a:p>
        </p:txBody>
      </p:sp>
      <p:sp>
        <p:nvSpPr>
          <p:cNvPr id="95" name="Google Shape;95;p2"/>
          <p:cNvSpPr txBox="1"/>
          <p:nvPr>
            <p:ph idx="1" type="body"/>
          </p:nvPr>
        </p:nvSpPr>
        <p:spPr>
          <a:xfrm>
            <a:off x="838200" y="1311797"/>
            <a:ext cx="5471931" cy="4865166"/>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400"/>
              <a:buChar char="•"/>
            </a:pPr>
            <a:r>
              <a:rPr lang="en-US" sz="2400"/>
              <a:t>Mumbai is the financial capital of India and is one of the most densely populated cities in the world</a:t>
            </a:r>
            <a:endParaRPr/>
          </a:p>
          <a:p>
            <a:pPr indent="-228600" lvl="0" marL="228600" rtl="0" algn="l">
              <a:lnSpc>
                <a:spcPct val="90000"/>
              </a:lnSpc>
              <a:spcBef>
                <a:spcPts val="1000"/>
              </a:spcBef>
              <a:spcAft>
                <a:spcPts val="0"/>
              </a:spcAft>
              <a:buClr>
                <a:schemeClr val="dk1"/>
              </a:buClr>
              <a:buSzPts val="2400"/>
              <a:buChar char="•"/>
            </a:pPr>
            <a:r>
              <a:rPr lang="en-US" sz="2400"/>
              <a:t>The multi-cultural nature of the city brings with it numerous cuisines from all over the globe</a:t>
            </a:r>
            <a:endParaRPr/>
          </a:p>
          <a:p>
            <a:pPr indent="-228600" lvl="0" marL="228600" rtl="0" algn="l">
              <a:lnSpc>
                <a:spcPct val="90000"/>
              </a:lnSpc>
              <a:spcBef>
                <a:spcPts val="1000"/>
              </a:spcBef>
              <a:spcAft>
                <a:spcPts val="0"/>
              </a:spcAft>
              <a:buClr>
                <a:schemeClr val="dk1"/>
              </a:buClr>
              <a:buSzPts val="2400"/>
              <a:buChar char="•"/>
            </a:pPr>
            <a:r>
              <a:rPr lang="en-US" sz="2400"/>
              <a:t>Business owners and entrepreneurs might be looking to start a new restaurant in Mumbai</a:t>
            </a:r>
            <a:endParaRPr/>
          </a:p>
          <a:p>
            <a:pPr indent="-228600" lvl="0" marL="228600" rtl="0" algn="l">
              <a:lnSpc>
                <a:spcPct val="90000"/>
              </a:lnSpc>
              <a:spcBef>
                <a:spcPts val="1000"/>
              </a:spcBef>
              <a:spcAft>
                <a:spcPts val="0"/>
              </a:spcAft>
              <a:buClr>
                <a:schemeClr val="dk1"/>
              </a:buClr>
              <a:buSzPts val="2400"/>
              <a:buChar char="•"/>
            </a:pPr>
            <a:r>
              <a:rPr lang="en-US" sz="2400"/>
              <a:t>The task is to identify neighborhoods that have the potential of being good locations for starting a new restaurant</a:t>
            </a:r>
            <a:endParaRPr/>
          </a:p>
        </p:txBody>
      </p:sp>
      <p:pic>
        <p:nvPicPr>
          <p:cNvPr id="96" name="Google Shape;96;p2"/>
          <p:cNvPicPr preferRelativeResize="0"/>
          <p:nvPr/>
        </p:nvPicPr>
        <p:blipFill rotWithShape="1">
          <a:blip r:embed="rId3">
            <a:alphaModFix/>
          </a:blip>
          <a:srcRect b="0" l="0" r="0" t="0"/>
          <a:stretch/>
        </p:blipFill>
        <p:spPr>
          <a:xfrm>
            <a:off x="6310131" y="1311796"/>
            <a:ext cx="5405377" cy="3387524"/>
          </a:xfrm>
          <a:prstGeom prst="rect">
            <a:avLst/>
          </a:prstGeom>
          <a:noFill/>
          <a:ln>
            <a:noFill/>
          </a:ln>
        </p:spPr>
      </p:pic>
      <p:sp>
        <p:nvSpPr>
          <p:cNvPr id="97" name="Google Shape;97;p2"/>
          <p:cNvSpPr txBox="1"/>
          <p:nvPr/>
        </p:nvSpPr>
        <p:spPr>
          <a:xfrm>
            <a:off x="7849563" y="4699320"/>
            <a:ext cx="232651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1800" u="none" cap="none" strike="noStrike">
                <a:solidFill>
                  <a:schemeClr val="dk1"/>
                </a:solidFill>
                <a:latin typeface="Calibri"/>
                <a:ea typeface="Calibri"/>
                <a:cs typeface="Calibri"/>
                <a:sym typeface="Calibri"/>
              </a:rPr>
              <a:t>Figure 1: Mumbai view</a:t>
            </a:r>
            <a:endParaRPr/>
          </a:p>
        </p:txBody>
      </p:sp>
      <p:sp>
        <p:nvSpPr>
          <p:cNvPr id="98" name="Google Shape;98;p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Data Collection</a:t>
            </a:r>
            <a:endParaRPr/>
          </a:p>
        </p:txBody>
      </p:sp>
      <p:sp>
        <p:nvSpPr>
          <p:cNvPr id="104" name="Google Shape;104;p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The following data was collected for this project:</a:t>
            </a:r>
            <a:endParaRPr/>
          </a:p>
          <a:p>
            <a:pPr indent="-228600" lvl="1" marL="685800" rtl="0" algn="l">
              <a:lnSpc>
                <a:spcPct val="90000"/>
              </a:lnSpc>
              <a:spcBef>
                <a:spcPts val="500"/>
              </a:spcBef>
              <a:spcAft>
                <a:spcPts val="0"/>
              </a:spcAft>
              <a:buClr>
                <a:schemeClr val="dk1"/>
              </a:buClr>
              <a:buSzPts val="2400"/>
              <a:buChar char="•"/>
            </a:pPr>
            <a:r>
              <a:rPr lang="en-US"/>
              <a:t>Neighborhood data of Mumbai from </a:t>
            </a:r>
            <a:r>
              <a:rPr lang="en-US" u="sng">
                <a:solidFill>
                  <a:schemeClr val="hlink"/>
                </a:solidFill>
                <a:hlinkClick r:id="rId3"/>
              </a:rPr>
              <a:t>https://en.wikipedia.org/wiki/List_of_neighborhoods_in_Mumbai</a:t>
            </a:r>
            <a:r>
              <a:rPr lang="en-US"/>
              <a:t> </a:t>
            </a:r>
            <a:endParaRPr/>
          </a:p>
          <a:p>
            <a:pPr indent="-228600" lvl="1" marL="685800" rtl="0" algn="l">
              <a:lnSpc>
                <a:spcPct val="90000"/>
              </a:lnSpc>
              <a:spcBef>
                <a:spcPts val="500"/>
              </a:spcBef>
              <a:spcAft>
                <a:spcPts val="0"/>
              </a:spcAft>
              <a:buClr>
                <a:schemeClr val="dk1"/>
              </a:buClr>
              <a:buSzPts val="2400"/>
              <a:buChar char="•"/>
            </a:pPr>
            <a:r>
              <a:rPr lang="en-US"/>
              <a:t>Geographical coordinates of Mumbai and all neighborhoods in Mumbai using GeoPy and Geocoder libraries in python</a:t>
            </a:r>
            <a:endParaRPr/>
          </a:p>
          <a:p>
            <a:pPr indent="-228600" lvl="1" marL="685800" rtl="0" algn="l">
              <a:lnSpc>
                <a:spcPct val="90000"/>
              </a:lnSpc>
              <a:spcBef>
                <a:spcPts val="500"/>
              </a:spcBef>
              <a:spcAft>
                <a:spcPts val="0"/>
              </a:spcAft>
              <a:buClr>
                <a:schemeClr val="dk1"/>
              </a:buClr>
              <a:buSzPts val="2400"/>
              <a:buChar char="•"/>
            </a:pPr>
            <a:r>
              <a:rPr lang="en-US"/>
              <a:t>Venue data for all neighborhoods in Mumbai using Foursquare API</a:t>
            </a:r>
            <a:endParaRPr/>
          </a:p>
          <a:p>
            <a:pPr indent="-228600" lvl="0" marL="228600" rtl="0" algn="l">
              <a:lnSpc>
                <a:spcPct val="90000"/>
              </a:lnSpc>
              <a:spcBef>
                <a:spcPts val="1000"/>
              </a:spcBef>
              <a:spcAft>
                <a:spcPts val="0"/>
              </a:spcAft>
              <a:buClr>
                <a:schemeClr val="dk1"/>
              </a:buClr>
              <a:buSzPts val="2800"/>
              <a:buChar char="•"/>
            </a:pPr>
            <a:r>
              <a:rPr lang="en-US"/>
              <a:t>The data was then cleaned to produce the final datasets shown in the upcoming slides</a:t>
            </a:r>
            <a:endParaRPr/>
          </a:p>
          <a:p>
            <a:pPr indent="-50800" lvl="0" marL="228600" rtl="0" algn="l">
              <a:lnSpc>
                <a:spcPct val="90000"/>
              </a:lnSpc>
              <a:spcBef>
                <a:spcPts val="1000"/>
              </a:spcBef>
              <a:spcAft>
                <a:spcPts val="0"/>
              </a:spcAft>
              <a:buClr>
                <a:schemeClr val="dk1"/>
              </a:buClr>
              <a:buSzPts val="2800"/>
              <a:buNone/>
            </a:pPr>
            <a:r>
              <a:t/>
            </a:r>
            <a:endParaRPr/>
          </a:p>
        </p:txBody>
      </p:sp>
      <p:sp>
        <p:nvSpPr>
          <p:cNvPr id="105" name="Google Shape;105;p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Dataset for Mumbai Neighborhoods</a:t>
            </a:r>
            <a:endParaRPr/>
          </a:p>
        </p:txBody>
      </p:sp>
      <p:sp>
        <p:nvSpPr>
          <p:cNvPr id="111" name="Google Shape;111;p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112" name="Google Shape;112;p4"/>
          <p:cNvPicPr preferRelativeResize="0"/>
          <p:nvPr/>
        </p:nvPicPr>
        <p:blipFill rotWithShape="1">
          <a:blip r:embed="rId3">
            <a:alphaModFix/>
          </a:blip>
          <a:srcRect b="0" l="0" r="0" t="0"/>
          <a:stretch/>
        </p:blipFill>
        <p:spPr>
          <a:xfrm>
            <a:off x="3471726" y="1690688"/>
            <a:ext cx="5248547" cy="4051139"/>
          </a:xfrm>
          <a:prstGeom prst="rect">
            <a:avLst/>
          </a:prstGeom>
          <a:noFill/>
          <a:ln>
            <a:noFill/>
          </a:ln>
        </p:spPr>
      </p:pic>
      <p:sp>
        <p:nvSpPr>
          <p:cNvPr id="113" name="Google Shape;113;p4"/>
          <p:cNvSpPr txBox="1"/>
          <p:nvPr/>
        </p:nvSpPr>
        <p:spPr>
          <a:xfrm>
            <a:off x="3899311" y="5710019"/>
            <a:ext cx="4393376"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Figure 2: First 10 rows of Mumbai Neighborhood Dataframe</a:t>
            </a:r>
            <a:endParaRPr sz="1800">
              <a:solidFill>
                <a:schemeClr val="dk1"/>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Dataset for Top 10 Most Common Venues</a:t>
            </a:r>
            <a:endParaRPr/>
          </a:p>
        </p:txBody>
      </p:sp>
      <p:sp>
        <p:nvSpPr>
          <p:cNvPr id="119" name="Google Shape;119;p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120" name="Google Shape;120;p5"/>
          <p:cNvPicPr preferRelativeResize="0"/>
          <p:nvPr/>
        </p:nvPicPr>
        <p:blipFill rotWithShape="1">
          <a:blip r:embed="rId3">
            <a:alphaModFix/>
          </a:blip>
          <a:srcRect b="0" l="0" r="0" t="0"/>
          <a:stretch/>
        </p:blipFill>
        <p:spPr>
          <a:xfrm>
            <a:off x="1784430" y="1658880"/>
            <a:ext cx="8623140" cy="4051139"/>
          </a:xfrm>
          <a:prstGeom prst="rect">
            <a:avLst/>
          </a:prstGeom>
          <a:noFill/>
          <a:ln>
            <a:noFill/>
          </a:ln>
        </p:spPr>
      </p:pic>
      <p:sp>
        <p:nvSpPr>
          <p:cNvPr id="121" name="Google Shape;121;p5"/>
          <p:cNvSpPr txBox="1"/>
          <p:nvPr/>
        </p:nvSpPr>
        <p:spPr>
          <a:xfrm>
            <a:off x="2930234" y="5710019"/>
            <a:ext cx="6331532"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Figure 3: First 10 rows of top 10 most common venues for all neighborhoods </a:t>
            </a:r>
            <a:endParaRPr sz="1800">
              <a:solidFill>
                <a:schemeClr val="dk1"/>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Methodology</a:t>
            </a:r>
            <a:endParaRPr/>
          </a:p>
        </p:txBody>
      </p:sp>
      <p:sp>
        <p:nvSpPr>
          <p:cNvPr id="127" name="Google Shape;127;p6"/>
          <p:cNvSpPr txBox="1"/>
          <p:nvPr>
            <p:ph idx="1" type="body"/>
          </p:nvPr>
        </p:nvSpPr>
        <p:spPr>
          <a:xfrm>
            <a:off x="838200" y="1825625"/>
            <a:ext cx="5296382" cy="4351338"/>
          </a:xfrm>
          <a:prstGeom prst="rect">
            <a:avLst/>
          </a:prstGeom>
          <a:noFill/>
          <a:ln>
            <a:noFill/>
          </a:ln>
        </p:spPr>
        <p:txBody>
          <a:bodyPr anchorCtr="0" anchor="t" bIns="45700" lIns="91425" spcFirstLastPara="1" rIns="91425" wrap="square" tIns="45700">
            <a:normAutofit lnSpcReduction="10000"/>
          </a:bodyPr>
          <a:lstStyle/>
          <a:p>
            <a:pPr indent="-228600" lvl="0" marL="228600" rtl="0" algn="l">
              <a:lnSpc>
                <a:spcPct val="90000"/>
              </a:lnSpc>
              <a:spcBef>
                <a:spcPts val="0"/>
              </a:spcBef>
              <a:spcAft>
                <a:spcPts val="0"/>
              </a:spcAft>
              <a:buClr>
                <a:schemeClr val="dk1"/>
              </a:buClr>
              <a:buSzPts val="2800"/>
              <a:buChar char="•"/>
            </a:pPr>
            <a:r>
              <a:rPr b="1" lang="en-US"/>
              <a:t>Data Visualization</a:t>
            </a:r>
            <a:endParaRPr/>
          </a:p>
          <a:p>
            <a:pPr indent="-228600" lvl="1" marL="685800" rtl="0" algn="l">
              <a:lnSpc>
                <a:spcPct val="90000"/>
              </a:lnSpc>
              <a:spcBef>
                <a:spcPts val="500"/>
              </a:spcBef>
              <a:spcAft>
                <a:spcPts val="0"/>
              </a:spcAft>
              <a:buClr>
                <a:schemeClr val="dk1"/>
              </a:buClr>
              <a:buSzPts val="2400"/>
              <a:buChar char="•"/>
            </a:pPr>
            <a:r>
              <a:rPr lang="en-US"/>
              <a:t>Mumbai neighborhoods data was plotted for providing a better understanding</a:t>
            </a:r>
            <a:endParaRPr/>
          </a:p>
          <a:p>
            <a:pPr indent="-228600" lvl="1" marL="685800" rtl="0" algn="l">
              <a:lnSpc>
                <a:spcPct val="90000"/>
              </a:lnSpc>
              <a:spcBef>
                <a:spcPts val="500"/>
              </a:spcBef>
              <a:spcAft>
                <a:spcPts val="0"/>
              </a:spcAft>
              <a:buClr>
                <a:schemeClr val="dk1"/>
              </a:buClr>
              <a:buSzPts val="2400"/>
              <a:buChar char="•"/>
            </a:pPr>
            <a:r>
              <a:rPr lang="en-US"/>
              <a:t>The graph alongside depicts the number of neighborhoods in each location of Mumbai</a:t>
            </a:r>
            <a:endParaRPr/>
          </a:p>
          <a:p>
            <a:pPr indent="-228600" lvl="1" marL="685800" rtl="0" algn="l">
              <a:lnSpc>
                <a:spcPct val="90000"/>
              </a:lnSpc>
              <a:spcBef>
                <a:spcPts val="500"/>
              </a:spcBef>
              <a:spcAft>
                <a:spcPts val="0"/>
              </a:spcAft>
              <a:buClr>
                <a:schemeClr val="dk1"/>
              </a:buClr>
              <a:buSzPts val="2400"/>
              <a:buChar char="•"/>
            </a:pPr>
            <a:r>
              <a:rPr lang="en-US"/>
              <a:t>All neighborhoods on the outskirts of the city have been grouped as “Mumbai”</a:t>
            </a:r>
            <a:endParaRPr/>
          </a:p>
          <a:p>
            <a:pPr indent="-228600" lvl="1" marL="685800" rtl="0" algn="l">
              <a:lnSpc>
                <a:spcPct val="90000"/>
              </a:lnSpc>
              <a:spcBef>
                <a:spcPts val="500"/>
              </a:spcBef>
              <a:spcAft>
                <a:spcPts val="0"/>
              </a:spcAft>
              <a:buClr>
                <a:schemeClr val="dk1"/>
              </a:buClr>
              <a:buSzPts val="2400"/>
              <a:buChar char="•"/>
            </a:pPr>
            <a:r>
              <a:rPr lang="en-US"/>
              <a:t>Western Suburbs and South Mumbai contain the highest number of neighborhoods</a:t>
            </a:r>
            <a:endParaRPr/>
          </a:p>
        </p:txBody>
      </p:sp>
      <p:pic>
        <p:nvPicPr>
          <p:cNvPr id="128" name="Google Shape;128;p6"/>
          <p:cNvPicPr preferRelativeResize="0"/>
          <p:nvPr/>
        </p:nvPicPr>
        <p:blipFill rotWithShape="1">
          <a:blip r:embed="rId3">
            <a:alphaModFix/>
          </a:blip>
          <a:srcRect b="0" l="0" r="0" t="0"/>
          <a:stretch/>
        </p:blipFill>
        <p:spPr>
          <a:xfrm>
            <a:off x="6134582" y="1690688"/>
            <a:ext cx="5468850" cy="3983234"/>
          </a:xfrm>
          <a:prstGeom prst="rect">
            <a:avLst/>
          </a:prstGeom>
          <a:noFill/>
          <a:ln>
            <a:noFill/>
          </a:ln>
        </p:spPr>
      </p:pic>
      <p:sp>
        <p:nvSpPr>
          <p:cNvPr id="129" name="Google Shape;129;p6"/>
          <p:cNvSpPr txBox="1"/>
          <p:nvPr/>
        </p:nvSpPr>
        <p:spPr>
          <a:xfrm>
            <a:off x="6765402" y="5798145"/>
            <a:ext cx="4207209" cy="92333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Figure 4: Number of neighborhoods grouped by location</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0" name="Google Shape;130;p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Methodology Continued</a:t>
            </a:r>
            <a:endParaRPr/>
          </a:p>
        </p:txBody>
      </p:sp>
      <p:sp>
        <p:nvSpPr>
          <p:cNvPr id="136" name="Google Shape;136;p7"/>
          <p:cNvSpPr txBox="1"/>
          <p:nvPr>
            <p:ph idx="1" type="body"/>
          </p:nvPr>
        </p:nvSpPr>
        <p:spPr>
          <a:xfrm>
            <a:off x="838200" y="1825625"/>
            <a:ext cx="52578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b="1" lang="en-US"/>
              <a:t>Data Visualization</a:t>
            </a:r>
            <a:endParaRPr/>
          </a:p>
          <a:p>
            <a:pPr indent="-228600" lvl="1" marL="685800" rtl="0" algn="l">
              <a:lnSpc>
                <a:spcPct val="90000"/>
              </a:lnSpc>
              <a:spcBef>
                <a:spcPts val="500"/>
              </a:spcBef>
              <a:spcAft>
                <a:spcPts val="0"/>
              </a:spcAft>
              <a:buClr>
                <a:schemeClr val="dk1"/>
              </a:buClr>
              <a:buSzPts val="2400"/>
              <a:buChar char="•"/>
            </a:pPr>
            <a:r>
              <a:rPr lang="en-US"/>
              <a:t>The Folium library in python was used to visualize the spread of all neighborhoods across Mumbai</a:t>
            </a:r>
            <a:endParaRPr/>
          </a:p>
        </p:txBody>
      </p:sp>
      <p:pic>
        <p:nvPicPr>
          <p:cNvPr id="137" name="Google Shape;137;p7"/>
          <p:cNvPicPr preferRelativeResize="0"/>
          <p:nvPr/>
        </p:nvPicPr>
        <p:blipFill rotWithShape="1">
          <a:blip r:embed="rId3">
            <a:alphaModFix/>
          </a:blip>
          <a:srcRect b="0" l="0" r="0" t="0"/>
          <a:stretch/>
        </p:blipFill>
        <p:spPr>
          <a:xfrm>
            <a:off x="6096000" y="1861474"/>
            <a:ext cx="5727700" cy="3181350"/>
          </a:xfrm>
          <a:prstGeom prst="rect">
            <a:avLst/>
          </a:prstGeom>
          <a:noFill/>
          <a:ln>
            <a:noFill/>
          </a:ln>
        </p:spPr>
      </p:pic>
      <p:sp>
        <p:nvSpPr>
          <p:cNvPr id="138" name="Google Shape;138;p7"/>
          <p:cNvSpPr txBox="1"/>
          <p:nvPr/>
        </p:nvSpPr>
        <p:spPr>
          <a:xfrm>
            <a:off x="6227180" y="5173884"/>
            <a:ext cx="5497974"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Figure 5: The neighborhood spread across Mumbai</a:t>
            </a:r>
            <a:endParaRPr sz="1800">
              <a:solidFill>
                <a:schemeClr val="dk1"/>
              </a:solidFill>
              <a:latin typeface="Calibri"/>
              <a:ea typeface="Calibri"/>
              <a:cs typeface="Calibri"/>
              <a:sym typeface="Calibri"/>
            </a:endParaRPr>
          </a:p>
        </p:txBody>
      </p:sp>
      <p:sp>
        <p:nvSpPr>
          <p:cNvPr id="139" name="Google Shape;139;p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pic>
        <p:nvPicPr>
          <p:cNvPr id="144" name="Google Shape;144;p8"/>
          <p:cNvPicPr preferRelativeResize="0"/>
          <p:nvPr/>
        </p:nvPicPr>
        <p:blipFill rotWithShape="1">
          <a:blip r:embed="rId3">
            <a:alphaModFix/>
          </a:blip>
          <a:srcRect b="0" l="0" r="0" t="0"/>
          <a:stretch/>
        </p:blipFill>
        <p:spPr>
          <a:xfrm>
            <a:off x="2438400" y="2525123"/>
            <a:ext cx="7315200" cy="3550551"/>
          </a:xfrm>
          <a:prstGeom prst="rect">
            <a:avLst/>
          </a:prstGeom>
          <a:noFill/>
          <a:ln>
            <a:noFill/>
          </a:ln>
        </p:spPr>
      </p:pic>
      <p:sp>
        <p:nvSpPr>
          <p:cNvPr id="145" name="Google Shape;145;p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Methodology Continued</a:t>
            </a:r>
            <a:endParaRPr/>
          </a:p>
        </p:txBody>
      </p:sp>
      <p:sp>
        <p:nvSpPr>
          <p:cNvPr id="146" name="Google Shape;146;p8"/>
          <p:cNvSpPr txBox="1"/>
          <p:nvPr>
            <p:ph idx="1" type="body"/>
          </p:nvPr>
        </p:nvSpPr>
        <p:spPr>
          <a:xfrm>
            <a:off x="838200" y="1443661"/>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000"/>
              <a:buChar char="•"/>
            </a:pPr>
            <a:r>
              <a:rPr b="1" lang="en-US" sz="2000"/>
              <a:t>One-hot Encoding</a:t>
            </a:r>
            <a:endParaRPr/>
          </a:p>
          <a:p>
            <a:pPr indent="-228600" lvl="1" marL="685800" rtl="0" algn="l">
              <a:lnSpc>
                <a:spcPct val="90000"/>
              </a:lnSpc>
              <a:spcBef>
                <a:spcPts val="500"/>
              </a:spcBef>
              <a:spcAft>
                <a:spcPts val="0"/>
              </a:spcAft>
              <a:buClr>
                <a:schemeClr val="dk1"/>
              </a:buClr>
              <a:buSzPts val="1800"/>
              <a:buChar char="•"/>
            </a:pPr>
            <a:r>
              <a:rPr lang="en-US" sz="1800"/>
              <a:t>One-hot Encoding was used to encode venue categories to numeric values with 1 if a venue belongs to a category and 0 if a venue does not belong to a category for all neighborhoods</a:t>
            </a:r>
            <a:endParaRPr/>
          </a:p>
          <a:p>
            <a:pPr indent="-228600" lvl="1" marL="685800" rtl="0" algn="l">
              <a:lnSpc>
                <a:spcPct val="90000"/>
              </a:lnSpc>
              <a:spcBef>
                <a:spcPts val="500"/>
              </a:spcBef>
              <a:spcAft>
                <a:spcPts val="0"/>
              </a:spcAft>
              <a:buClr>
                <a:schemeClr val="dk1"/>
              </a:buClr>
              <a:buSzPts val="1800"/>
              <a:buChar char="•"/>
            </a:pPr>
            <a:r>
              <a:rPr lang="en-US" sz="1800"/>
              <a:t>The average is then taken for all venue categories in a neighborhood to produce the dataframe shown</a:t>
            </a:r>
            <a:endParaRPr/>
          </a:p>
        </p:txBody>
      </p:sp>
      <p:sp>
        <p:nvSpPr>
          <p:cNvPr id="147" name="Google Shape;147;p8"/>
          <p:cNvSpPr txBox="1"/>
          <p:nvPr/>
        </p:nvSpPr>
        <p:spPr>
          <a:xfrm>
            <a:off x="4550779" y="6075674"/>
            <a:ext cx="3090441"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Figure 6: One-hot Encoding resulting dataframe </a:t>
            </a:r>
            <a:endParaRPr sz="1800">
              <a:solidFill>
                <a:schemeClr val="dk1"/>
              </a:solidFill>
              <a:latin typeface="Calibri"/>
              <a:ea typeface="Calibri"/>
              <a:cs typeface="Calibri"/>
              <a:sym typeface="Calibri"/>
            </a:endParaRPr>
          </a:p>
        </p:txBody>
      </p:sp>
      <p:sp>
        <p:nvSpPr>
          <p:cNvPr id="148" name="Google Shape;148;p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Methodology Continued</a:t>
            </a:r>
            <a:endParaRPr/>
          </a:p>
        </p:txBody>
      </p:sp>
      <p:sp>
        <p:nvSpPr>
          <p:cNvPr id="154" name="Google Shape;154;p9"/>
          <p:cNvSpPr txBox="1"/>
          <p:nvPr>
            <p:ph idx="1" type="body"/>
          </p:nvPr>
        </p:nvSpPr>
        <p:spPr>
          <a:xfrm>
            <a:off x="838200" y="1825625"/>
            <a:ext cx="5014732"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400"/>
              <a:buChar char="•"/>
            </a:pPr>
            <a:r>
              <a:rPr b="1" lang="en-US" sz="2400"/>
              <a:t>Unsupervised Learning Model</a:t>
            </a:r>
            <a:endParaRPr/>
          </a:p>
          <a:p>
            <a:pPr indent="-228600" lvl="1" marL="685800" rtl="0" algn="l">
              <a:lnSpc>
                <a:spcPct val="90000"/>
              </a:lnSpc>
              <a:spcBef>
                <a:spcPts val="500"/>
              </a:spcBef>
              <a:spcAft>
                <a:spcPts val="0"/>
              </a:spcAft>
              <a:buClr>
                <a:schemeClr val="dk1"/>
              </a:buClr>
              <a:buSzPts val="2000"/>
              <a:buChar char="•"/>
            </a:pPr>
            <a:r>
              <a:rPr lang="en-US" sz="2000"/>
              <a:t>KMeans clustering was used to cluster neighborhoods in Mumbai based on venue categories</a:t>
            </a:r>
            <a:endParaRPr/>
          </a:p>
          <a:p>
            <a:pPr indent="-228600" lvl="1" marL="685800" rtl="0" algn="l">
              <a:lnSpc>
                <a:spcPct val="90000"/>
              </a:lnSpc>
              <a:spcBef>
                <a:spcPts val="500"/>
              </a:spcBef>
              <a:spcAft>
                <a:spcPts val="0"/>
              </a:spcAft>
              <a:buClr>
                <a:schemeClr val="dk1"/>
              </a:buClr>
              <a:buSzPts val="2000"/>
              <a:buChar char="•"/>
            </a:pPr>
            <a:r>
              <a:rPr lang="en-US" sz="2000"/>
              <a:t>The plot shows a maximum Silhouette Score for 5 clusters and thus the n_clusters parameter in KMeans clustering was set to 5</a:t>
            </a:r>
            <a:endParaRPr/>
          </a:p>
        </p:txBody>
      </p:sp>
      <p:pic>
        <p:nvPicPr>
          <p:cNvPr id="155" name="Google Shape;155;p9"/>
          <p:cNvPicPr preferRelativeResize="0"/>
          <p:nvPr/>
        </p:nvPicPr>
        <p:blipFill rotWithShape="1">
          <a:blip r:embed="rId3">
            <a:alphaModFix/>
          </a:blip>
          <a:srcRect b="0" l="0" r="0" t="0"/>
          <a:stretch/>
        </p:blipFill>
        <p:spPr>
          <a:xfrm>
            <a:off x="5856790" y="1690688"/>
            <a:ext cx="6335210" cy="3541069"/>
          </a:xfrm>
          <a:prstGeom prst="rect">
            <a:avLst/>
          </a:prstGeom>
          <a:noFill/>
          <a:ln>
            <a:noFill/>
          </a:ln>
        </p:spPr>
      </p:pic>
      <p:sp>
        <p:nvSpPr>
          <p:cNvPr id="156" name="Google Shape;156;p9"/>
          <p:cNvSpPr txBox="1"/>
          <p:nvPr/>
        </p:nvSpPr>
        <p:spPr>
          <a:xfrm>
            <a:off x="6528122" y="5231757"/>
            <a:ext cx="4988688"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Figure 7: Silhouette scores for varying number of clusters in KMeans clustering</a:t>
            </a:r>
            <a:endParaRPr sz="1800">
              <a:solidFill>
                <a:schemeClr val="dk1"/>
              </a:solidFill>
              <a:latin typeface="Calibri"/>
              <a:ea typeface="Calibri"/>
              <a:cs typeface="Calibri"/>
              <a:sym typeface="Calibri"/>
            </a:endParaRPr>
          </a:p>
        </p:txBody>
      </p:sp>
      <p:sp>
        <p:nvSpPr>
          <p:cNvPr id="157" name="Google Shape;157;p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2020-08-04T12:52:02Z</dcterms:created>
  <dc:creator>raunakbhutoria@gmail.com</dc:creator>
</cp:coreProperties>
</file>